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5544800" cy="100584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738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rgbClr val="E874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rgbClr val="E874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rgbClr val="E874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4255" y="495089"/>
            <a:ext cx="6723380" cy="946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rgbClr val="E874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7240" y="2313432"/>
            <a:ext cx="1399032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17829" y="9708326"/>
            <a:ext cx="111950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9403080"/>
            <a:ext cx="541528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2100" spc="-157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2100" baseline="1984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4263" y="567726"/>
            <a:ext cx="209613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SITE</a:t>
            </a:r>
            <a:r>
              <a:rPr spc="-90" dirty="0"/>
              <a:t> </a:t>
            </a:r>
            <a:r>
              <a:rPr spc="-10" dirty="0"/>
              <a:t>CONTEXT</a:t>
            </a:r>
          </a:p>
        </p:txBody>
      </p:sp>
      <p:sp>
        <p:nvSpPr>
          <p:cNvPr id="5" name="object 5"/>
          <p:cNvSpPr/>
          <p:nvPr/>
        </p:nvSpPr>
        <p:spPr>
          <a:xfrm>
            <a:off x="1371600" y="1030224"/>
            <a:ext cx="12726587" cy="8191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52664" y="2519350"/>
            <a:ext cx="131064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AQUAMARINE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66577" y="2403272"/>
            <a:ext cx="109410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VILLAGE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PWKY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4802" y="3357577"/>
            <a:ext cx="108775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COLD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SPRINGS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8498" y="4420361"/>
            <a:ext cx="12149455" cy="1257300"/>
          </a:xfrm>
          <a:prstGeom prst="rect">
            <a:avLst/>
          </a:prstGeom>
          <a:ln w="25908">
            <a:solidFill>
              <a:srgbClr val="92949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81990">
              <a:lnSpc>
                <a:spcPts val="9180"/>
              </a:lnSpc>
            </a:pPr>
            <a:r>
              <a:rPr sz="8000" spc="75" dirty="0">
                <a:solidFill>
                  <a:srgbClr val="929497"/>
                </a:solidFill>
                <a:latin typeface="Calibri"/>
                <a:cs typeface="Calibri"/>
              </a:rPr>
              <a:t>SITE PLAN</a:t>
            </a:r>
            <a:r>
              <a:rPr sz="8000" spc="240" dirty="0">
                <a:solidFill>
                  <a:srgbClr val="929497"/>
                </a:solidFill>
                <a:latin typeface="Calibri"/>
                <a:cs typeface="Calibri"/>
              </a:rPr>
              <a:t> </a:t>
            </a:r>
            <a:r>
              <a:rPr sz="8000" spc="105" dirty="0">
                <a:solidFill>
                  <a:srgbClr val="929497"/>
                </a:solidFill>
                <a:latin typeface="Calibri"/>
                <a:cs typeface="Calibri"/>
              </a:rPr>
              <a:t>ALTERNATIVES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3322" y="1262335"/>
            <a:ext cx="8324850" cy="269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buClr>
                <a:srgbClr val="221F1F"/>
              </a:buClr>
              <a:buFont typeface="Calibri"/>
              <a:buAutoNum type="arabicPeriod"/>
              <a:tabLst>
                <a:tab pos="296545" algn="l"/>
              </a:tabLst>
            </a:pP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Brief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orientation </a:t>
            </a: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to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project </a:t>
            </a: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site </a:t>
            </a:r>
            <a:r>
              <a:rPr sz="2300" spc="-5" dirty="0">
                <a:solidFill>
                  <a:srgbClr val="221F1F"/>
                </a:solidFill>
                <a:latin typeface="Calibri"/>
                <a:cs typeface="Calibri"/>
              </a:rPr>
              <a:t>and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existing</a:t>
            </a:r>
            <a:r>
              <a:rPr sz="2300" spc="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conditions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21F1F"/>
              </a:buClr>
              <a:buFont typeface="Calibri"/>
              <a:buAutoNum type="arabicPeriod"/>
            </a:pPr>
            <a:endParaRPr sz="2100">
              <a:latin typeface="Times New Roman"/>
              <a:cs typeface="Times New Roman"/>
            </a:endParaRPr>
          </a:p>
          <a:p>
            <a:pPr marL="295910" indent="-283210">
              <a:lnSpc>
                <a:spcPts val="2675"/>
              </a:lnSpc>
              <a:buAutoNum type="arabicPeriod"/>
              <a:tabLst>
                <a:tab pos="296545" algn="l"/>
              </a:tabLst>
            </a:pP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Each option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explores </a:t>
            </a:r>
            <a:r>
              <a:rPr sz="2300" spc="10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300" spc="-30" dirty="0">
                <a:solidFill>
                  <a:srgbClr val="221F1F"/>
                </a:solidFill>
                <a:latin typeface="Calibri"/>
                <a:cs typeface="Calibri"/>
              </a:rPr>
              <a:t>different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arrangement </a:t>
            </a:r>
            <a:r>
              <a:rPr sz="2300" spc="-5" dirty="0">
                <a:solidFill>
                  <a:srgbClr val="221F1F"/>
                </a:solidFill>
                <a:latin typeface="Calibri"/>
                <a:cs typeface="Calibri"/>
              </a:rPr>
              <a:t>of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following</a:t>
            </a:r>
            <a:r>
              <a:rPr sz="2300" spc="9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elements:</a:t>
            </a:r>
            <a:endParaRPr sz="2300">
              <a:latin typeface="Calibri"/>
              <a:cs typeface="Calibri"/>
            </a:endParaRPr>
          </a:p>
          <a:p>
            <a:pPr marL="965200" lvl="1" indent="-295910">
              <a:lnSpc>
                <a:spcPts val="2600"/>
              </a:lnSpc>
              <a:buClr>
                <a:srgbClr val="929497"/>
              </a:buClr>
              <a:buChar char="•"/>
              <a:tabLst>
                <a:tab pos="965200" algn="l"/>
                <a:tab pos="965835" algn="l"/>
              </a:tabLst>
            </a:pP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Elementary School</a:t>
            </a:r>
            <a:r>
              <a:rPr sz="2300" spc="1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Placement</a:t>
            </a:r>
            <a:endParaRPr sz="2300">
              <a:latin typeface="Calibri"/>
              <a:cs typeface="Calibri"/>
            </a:endParaRPr>
          </a:p>
          <a:p>
            <a:pPr marL="965200" lvl="1" indent="-295910">
              <a:lnSpc>
                <a:spcPts val="2605"/>
              </a:lnSpc>
              <a:buClr>
                <a:srgbClr val="929497"/>
              </a:buClr>
              <a:buChar char="•"/>
              <a:tabLst>
                <a:tab pos="965200" algn="l"/>
                <a:tab pos="965835" algn="l"/>
              </a:tabLst>
            </a:pP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Park/open</a:t>
            </a:r>
            <a:r>
              <a:rPr sz="2300" spc="-8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21F1F"/>
                </a:solidFill>
                <a:latin typeface="Calibri"/>
                <a:cs typeface="Calibri"/>
              </a:rPr>
              <a:t>space</a:t>
            </a:r>
            <a:endParaRPr sz="2300">
              <a:latin typeface="Calibri"/>
              <a:cs typeface="Calibri"/>
            </a:endParaRPr>
          </a:p>
          <a:p>
            <a:pPr marL="965200" lvl="1" indent="-295910">
              <a:lnSpc>
                <a:spcPts val="2600"/>
              </a:lnSpc>
              <a:buClr>
                <a:srgbClr val="929497"/>
              </a:buClr>
              <a:buChar char="•"/>
              <a:tabLst>
                <a:tab pos="965200" algn="l"/>
                <a:tab pos="965835" algn="l"/>
              </a:tabLst>
            </a:pP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Developable area (commercial </a:t>
            </a:r>
            <a:r>
              <a:rPr sz="2300" spc="-5" dirty="0">
                <a:solidFill>
                  <a:srgbClr val="221F1F"/>
                </a:solidFill>
                <a:latin typeface="Calibri"/>
                <a:cs typeface="Calibri"/>
              </a:rPr>
              <a:t>or</a:t>
            </a:r>
            <a:r>
              <a:rPr sz="2300" spc="2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residential)</a:t>
            </a:r>
            <a:endParaRPr sz="2300">
              <a:latin typeface="Calibri"/>
              <a:cs typeface="Calibri"/>
            </a:endParaRPr>
          </a:p>
          <a:p>
            <a:pPr marL="965200" lvl="1" indent="-295910">
              <a:lnSpc>
                <a:spcPts val="2600"/>
              </a:lnSpc>
              <a:buClr>
                <a:srgbClr val="929497"/>
              </a:buClr>
              <a:buChar char="•"/>
              <a:tabLst>
                <a:tab pos="965200" algn="l"/>
                <a:tab pos="965835" algn="l"/>
              </a:tabLst>
            </a:pPr>
            <a:r>
              <a:rPr sz="2300" spc="-20" dirty="0">
                <a:solidFill>
                  <a:srgbClr val="221F1F"/>
                </a:solidFill>
                <a:latin typeface="Calibri"/>
                <a:cs typeface="Calibri"/>
              </a:rPr>
              <a:t>Pedestrian</a:t>
            </a:r>
            <a:r>
              <a:rPr sz="2300" spc="-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221F1F"/>
                </a:solidFill>
                <a:latin typeface="Calibri"/>
                <a:cs typeface="Calibri"/>
              </a:rPr>
              <a:t>nodes</a:t>
            </a:r>
            <a:endParaRPr sz="2300">
              <a:latin typeface="Calibri"/>
              <a:cs typeface="Calibri"/>
            </a:endParaRPr>
          </a:p>
          <a:p>
            <a:pPr marL="965200" lvl="1" indent="-295910">
              <a:lnSpc>
                <a:spcPts val="2685"/>
              </a:lnSpc>
              <a:buClr>
                <a:srgbClr val="929497"/>
              </a:buClr>
              <a:buChar char="•"/>
              <a:tabLst>
                <a:tab pos="965200" algn="l"/>
                <a:tab pos="965835" algn="l"/>
              </a:tabLst>
            </a:pPr>
            <a:r>
              <a:rPr sz="2300" spc="-10" dirty="0">
                <a:solidFill>
                  <a:srgbClr val="221F1F"/>
                </a:solidFill>
                <a:latin typeface="Calibri"/>
                <a:cs typeface="Calibri"/>
              </a:rPr>
              <a:t>Other</a:t>
            </a:r>
            <a:r>
              <a:rPr sz="2300" spc="-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221F1F"/>
                </a:solidFill>
                <a:latin typeface="Calibri"/>
                <a:cs typeface="Calibri"/>
              </a:rPr>
              <a:t>opportunities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8915" y="567726"/>
            <a:ext cx="612394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INTRODUCTION TO INTIAL</a:t>
            </a:r>
            <a:r>
              <a:rPr spc="45" dirty="0"/>
              <a:t> </a:t>
            </a:r>
            <a:r>
              <a:rPr spc="-10" dirty="0"/>
              <a:t>ALTERNATIVES</a:t>
            </a:r>
          </a:p>
        </p:txBody>
      </p:sp>
      <p:sp>
        <p:nvSpPr>
          <p:cNvPr id="4" name="object 4"/>
          <p:cNvSpPr/>
          <p:nvPr/>
        </p:nvSpPr>
        <p:spPr>
          <a:xfrm>
            <a:off x="1824227" y="4343400"/>
            <a:ext cx="5593079" cy="4195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01711" y="4343400"/>
            <a:ext cx="5593079" cy="4195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850">
              <a:latin typeface="Times New Roman"/>
              <a:cs typeface="Times New Roman"/>
            </a:endParaRPr>
          </a:p>
          <a:p>
            <a:pPr marL="1616710">
              <a:lnSpc>
                <a:spcPct val="100000"/>
              </a:lnSpc>
            </a:pP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EXISTING</a:t>
            </a:r>
            <a:r>
              <a:rPr sz="2850" spc="-7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CONDITIONS</a:t>
            </a:r>
            <a:endParaRPr sz="2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750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0491" y="9436607"/>
            <a:ext cx="2235707" cy="19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15544800" cy="1005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20040">
              <a:lnSpc>
                <a:spcPct val="100000"/>
              </a:lnSpc>
              <a:spcBef>
                <a:spcPts val="1595"/>
              </a:spcBef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320040">
              <a:lnSpc>
                <a:spcPct val="100000"/>
              </a:lnSpc>
              <a:spcBef>
                <a:spcPts val="475"/>
              </a:spcBef>
              <a:tabLst>
                <a:tab pos="14130019" algn="l"/>
              </a:tabLst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</a:t>
            </a:r>
            <a:r>
              <a:rPr sz="2100" spc="-44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SCHOOL DISTRICT	</a:t>
            </a:r>
            <a:r>
              <a:rPr sz="2100" spc="-15" baseline="992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2100" spc="-104" baseline="992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9920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2100" baseline="992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544797" cy="10058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17829" y="9708326"/>
            <a:ext cx="111950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9403080"/>
            <a:ext cx="541528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COLD </a:t>
            </a:r>
            <a:r>
              <a:rPr sz="2100" baseline="1984" dirty="0">
                <a:solidFill>
                  <a:srgbClr val="A6A6A6"/>
                </a:solidFill>
                <a:latin typeface="Calibri"/>
                <a:cs typeface="Calibri"/>
              </a:rPr>
              <a:t>SPRINGS  </a:t>
            </a: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  </a:t>
            </a:r>
            <a:r>
              <a:rPr sz="2100" spc="-15" baseline="1984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2100" spc="-157" baseline="198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2100" spc="-7" baseline="1984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2100" baseline="1984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700783"/>
            <a:ext cx="7772398" cy="502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61" y="1847850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80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61" y="1847850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80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72400" y="1711452"/>
            <a:ext cx="7772398" cy="502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4200" y="5628132"/>
            <a:ext cx="3803903" cy="3692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7861934" cy="917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95" dirty="0"/>
              <a:t> </a:t>
            </a:r>
            <a:r>
              <a:rPr spc="-10" dirty="0"/>
              <a:t>#7</a:t>
            </a: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800" spc="-5" dirty="0">
                <a:solidFill>
                  <a:srgbClr val="221F1F"/>
                </a:solidFill>
              </a:rPr>
              <a:t>Choose the BEST LOCATION for the </a:t>
            </a:r>
            <a:r>
              <a:rPr sz="2800" spc="-5" dirty="0"/>
              <a:t>Elementary</a:t>
            </a:r>
            <a:r>
              <a:rPr sz="2800" spc="35" dirty="0"/>
              <a:t> </a:t>
            </a:r>
            <a:r>
              <a:rPr sz="2800" spc="-5" dirty="0"/>
              <a:t>School</a:t>
            </a:r>
            <a:endParaRPr sz="2800"/>
          </a:p>
        </p:txBody>
      </p:sp>
      <p:sp>
        <p:nvSpPr>
          <p:cNvPr id="10" name="object 10"/>
          <p:cNvSpPr txBox="1"/>
          <p:nvPr/>
        </p:nvSpPr>
        <p:spPr>
          <a:xfrm>
            <a:off x="674253" y="6993412"/>
            <a:ext cx="2780665" cy="1125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None of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sz="24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above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2663" y="1840190"/>
            <a:ext cx="145542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1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35418" y="1648205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79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35418" y="1648205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79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59950" y="1783801"/>
            <a:ext cx="145542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2</a:t>
            </a:r>
            <a:endParaRPr sz="2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5862"/>
            <a:ext cx="12877800" cy="10052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0207" y="5044440"/>
            <a:ext cx="7772400" cy="5013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imes New Roman"/>
              <a:cs typeface="Times New Roman"/>
            </a:endParaRPr>
          </a:p>
          <a:p>
            <a:pPr marR="300355" algn="r">
              <a:lnSpc>
                <a:spcPct val="100000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72400" y="0"/>
            <a:ext cx="7772398" cy="502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981200"/>
            <a:ext cx="7772398" cy="502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61" y="2113026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80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61" y="2113026"/>
            <a:ext cx="2824480" cy="581025"/>
          </a:xfrm>
          <a:custGeom>
            <a:avLst/>
            <a:gdLst/>
            <a:ahLst/>
            <a:cxnLst/>
            <a:rect l="l" t="t" r="r" b="b"/>
            <a:pathLst>
              <a:path w="2824480" h="581025">
                <a:moveTo>
                  <a:pt x="0" y="0"/>
                </a:moveTo>
                <a:lnTo>
                  <a:pt x="2823972" y="0"/>
                </a:lnTo>
                <a:lnTo>
                  <a:pt x="2823972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0351" y="495089"/>
            <a:ext cx="6547484" cy="214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3080">
              <a:lnSpc>
                <a:spcPct val="100000"/>
              </a:lnSpc>
            </a:pPr>
            <a:r>
              <a:rPr sz="2850" spc="-15" dirty="0">
                <a:solidFill>
                  <a:srgbClr val="E87423"/>
                </a:solidFill>
                <a:latin typeface="Calibri"/>
                <a:cs typeface="Calibri"/>
              </a:rPr>
              <a:t>QUESTION</a:t>
            </a:r>
            <a:r>
              <a:rPr sz="2850" spc="-1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#10</a:t>
            </a:r>
            <a:endParaRPr sz="2850">
              <a:latin typeface="Calibri"/>
              <a:cs typeface="Calibri"/>
            </a:endParaRPr>
          </a:p>
          <a:p>
            <a:pPr marL="496570">
              <a:lnSpc>
                <a:spcPct val="100000"/>
              </a:lnSpc>
              <a:spcBef>
                <a:spcPts val="190"/>
              </a:spcBef>
            </a:pPr>
            <a:r>
              <a:rPr sz="3200" spc="-5" dirty="0">
                <a:solidFill>
                  <a:srgbClr val="221F1F"/>
                </a:solidFill>
                <a:latin typeface="Calibri"/>
                <a:cs typeface="Calibri"/>
              </a:rPr>
              <a:t>Choose the BEST </a:t>
            </a:r>
            <a:r>
              <a:rPr sz="3200" spc="-5" dirty="0">
                <a:solidFill>
                  <a:srgbClr val="E87423"/>
                </a:solidFill>
                <a:latin typeface="Calibri"/>
                <a:cs typeface="Calibri"/>
              </a:rPr>
              <a:t>PARK</a:t>
            </a:r>
            <a:r>
              <a:rPr sz="3200" spc="20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221F1F"/>
                </a:solidFill>
                <a:latin typeface="Calibri"/>
                <a:cs typeface="Calibri"/>
              </a:rPr>
              <a:t>configuration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A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59090" y="104394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0"/>
                </a:moveTo>
                <a:lnTo>
                  <a:pt x="2825496" y="0"/>
                </a:lnTo>
                <a:lnTo>
                  <a:pt x="28254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59090" y="104394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0"/>
                </a:moveTo>
                <a:lnTo>
                  <a:pt x="2825496" y="0"/>
                </a:lnTo>
                <a:lnTo>
                  <a:pt x="28254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081264" y="249255"/>
            <a:ext cx="146875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OPTION</a:t>
            </a:r>
            <a:r>
              <a:rPr spc="-85" dirty="0"/>
              <a:t> </a:t>
            </a:r>
            <a:r>
              <a:rPr spc="-5" dirty="0"/>
              <a:t>B</a:t>
            </a:r>
          </a:p>
        </p:txBody>
      </p:sp>
      <p:sp>
        <p:nvSpPr>
          <p:cNvPr id="12" name="object 12"/>
          <p:cNvSpPr/>
          <p:nvPr/>
        </p:nvSpPr>
        <p:spPr>
          <a:xfrm>
            <a:off x="7760207" y="5044440"/>
            <a:ext cx="7772398" cy="501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7545" y="5013197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0"/>
                </a:moveTo>
                <a:lnTo>
                  <a:pt x="2825496" y="0"/>
                </a:lnTo>
                <a:lnTo>
                  <a:pt x="28254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97545" y="5013197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0"/>
                </a:moveTo>
                <a:lnTo>
                  <a:pt x="2825496" y="0"/>
                </a:lnTo>
                <a:lnTo>
                  <a:pt x="28254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950051" y="5067769"/>
            <a:ext cx="146494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C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8476" y="5030723"/>
            <a:ext cx="7771130" cy="5027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R="156845" algn="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8476" y="5030723"/>
            <a:ext cx="7770875" cy="5027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3923" y="0"/>
            <a:ext cx="7770876" cy="502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610867"/>
            <a:ext cx="7769350" cy="5029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89376" y="5830823"/>
            <a:ext cx="4114799" cy="3994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0700" y="6729046"/>
            <a:ext cx="2780665" cy="2588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B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Option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F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None of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sz="24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above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" y="1634489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580644"/>
                </a:moveTo>
                <a:lnTo>
                  <a:pt x="2825496" y="580644"/>
                </a:lnTo>
                <a:lnTo>
                  <a:pt x="2825496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" y="1634489"/>
            <a:ext cx="2825750" cy="581025"/>
          </a:xfrm>
          <a:custGeom>
            <a:avLst/>
            <a:gdLst/>
            <a:ahLst/>
            <a:cxnLst/>
            <a:rect l="l" t="t" r="r" b="b"/>
            <a:pathLst>
              <a:path w="2825750" h="581025">
                <a:moveTo>
                  <a:pt x="0" y="0"/>
                </a:moveTo>
                <a:lnTo>
                  <a:pt x="2825496" y="0"/>
                </a:lnTo>
                <a:lnTo>
                  <a:pt x="28254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6359" y="495089"/>
            <a:ext cx="5673090" cy="168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875">
              <a:lnSpc>
                <a:spcPct val="100000"/>
              </a:lnSpc>
            </a:pPr>
            <a:r>
              <a:rPr sz="2850" spc="-15" dirty="0">
                <a:solidFill>
                  <a:srgbClr val="E87423"/>
                </a:solidFill>
                <a:latin typeface="Calibri"/>
                <a:cs typeface="Calibri"/>
              </a:rPr>
              <a:t>QUESTION</a:t>
            </a:r>
            <a:r>
              <a:rPr sz="2850" spc="-1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#11</a:t>
            </a:r>
            <a:endParaRPr sz="2850">
              <a:latin typeface="Calibri"/>
              <a:cs typeface="Calibri"/>
            </a:endParaRPr>
          </a:p>
          <a:p>
            <a:pPr marL="380365">
              <a:lnSpc>
                <a:spcPct val="100000"/>
              </a:lnSpc>
              <a:spcBef>
                <a:spcPts val="204"/>
              </a:spcBef>
            </a:pPr>
            <a:r>
              <a:rPr sz="2800" spc="-5" dirty="0">
                <a:solidFill>
                  <a:srgbClr val="221F1F"/>
                </a:solidFill>
                <a:latin typeface="Calibri"/>
                <a:cs typeface="Calibri"/>
              </a:rPr>
              <a:t>Choose the BEST </a:t>
            </a:r>
            <a:r>
              <a:rPr sz="2800" spc="-5" dirty="0">
                <a:solidFill>
                  <a:srgbClr val="E87423"/>
                </a:solidFill>
                <a:latin typeface="Calibri"/>
                <a:cs typeface="Calibri"/>
              </a:rPr>
              <a:t>PARK</a:t>
            </a:r>
            <a:r>
              <a:rPr sz="2800" spc="-10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221F1F"/>
                </a:solidFill>
                <a:latin typeface="Calibri"/>
                <a:cs typeface="Calibri"/>
              </a:rPr>
              <a:t>configuration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D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71638" y="0"/>
            <a:ext cx="2825750" cy="565150"/>
          </a:xfrm>
          <a:custGeom>
            <a:avLst/>
            <a:gdLst/>
            <a:ahLst/>
            <a:cxnLst/>
            <a:rect l="l" t="t" r="r" b="b"/>
            <a:pathLst>
              <a:path w="2825750" h="565150">
                <a:moveTo>
                  <a:pt x="0" y="564642"/>
                </a:moveTo>
                <a:lnTo>
                  <a:pt x="2825496" y="564642"/>
                </a:lnTo>
                <a:lnTo>
                  <a:pt x="2825496" y="0"/>
                </a:lnTo>
                <a:lnTo>
                  <a:pt x="0" y="0"/>
                </a:lnTo>
                <a:lnTo>
                  <a:pt x="0" y="564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71638" y="0"/>
            <a:ext cx="2825750" cy="565150"/>
          </a:xfrm>
          <a:custGeom>
            <a:avLst/>
            <a:gdLst/>
            <a:ahLst/>
            <a:cxnLst/>
            <a:rect l="l" t="t" r="r" b="b"/>
            <a:pathLst>
              <a:path w="2825750" h="565150">
                <a:moveTo>
                  <a:pt x="2825496" y="0"/>
                </a:moveTo>
                <a:lnTo>
                  <a:pt x="2825496" y="564642"/>
                </a:lnTo>
                <a:lnTo>
                  <a:pt x="0" y="564642"/>
                </a:lnTo>
                <a:lnTo>
                  <a:pt x="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081262" y="39162"/>
            <a:ext cx="144843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OPTION</a:t>
            </a:r>
            <a:r>
              <a:rPr spc="-85" dirty="0"/>
              <a:t> </a:t>
            </a:r>
            <a:r>
              <a:rPr spc="-5" dirty="0"/>
              <a:t>E</a:t>
            </a:r>
          </a:p>
        </p:txBody>
      </p:sp>
      <p:sp>
        <p:nvSpPr>
          <p:cNvPr id="15" name="object 15"/>
          <p:cNvSpPr/>
          <p:nvPr/>
        </p:nvSpPr>
        <p:spPr>
          <a:xfrm>
            <a:off x="7771638" y="5052821"/>
            <a:ext cx="2825750" cy="579120"/>
          </a:xfrm>
          <a:custGeom>
            <a:avLst/>
            <a:gdLst/>
            <a:ahLst/>
            <a:cxnLst/>
            <a:rect l="l" t="t" r="r" b="b"/>
            <a:pathLst>
              <a:path w="2825750" h="579120">
                <a:moveTo>
                  <a:pt x="0" y="0"/>
                </a:moveTo>
                <a:lnTo>
                  <a:pt x="2825496" y="0"/>
                </a:lnTo>
                <a:lnTo>
                  <a:pt x="2825496" y="579120"/>
                </a:lnTo>
                <a:lnTo>
                  <a:pt x="0" y="57912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771638" y="5052821"/>
            <a:ext cx="2825750" cy="5791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3975" rIns="0" bIns="0" rtlCol="0">
            <a:spAutoFit/>
          </a:bodyPr>
          <a:lstStyle/>
          <a:p>
            <a:pPr marL="321945">
              <a:lnSpc>
                <a:spcPct val="100000"/>
              </a:lnSpc>
              <a:spcBef>
                <a:spcPts val="425"/>
              </a:spcBef>
            </a:pPr>
            <a:r>
              <a:rPr sz="2850" spc="-10" dirty="0">
                <a:solidFill>
                  <a:srgbClr val="E87423"/>
                </a:solidFill>
                <a:latin typeface="Calibri"/>
                <a:cs typeface="Calibri"/>
              </a:rPr>
              <a:t>OPTION</a:t>
            </a:r>
            <a:r>
              <a:rPr sz="2850" spc="-85" dirty="0">
                <a:solidFill>
                  <a:srgbClr val="E87423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E87423"/>
                </a:solidFill>
                <a:latin typeface="Calibri"/>
                <a:cs typeface="Calibri"/>
              </a:rPr>
              <a:t>F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2461" y="4420361"/>
            <a:ext cx="11201400" cy="1257300"/>
          </a:xfrm>
          <a:prstGeom prst="rect">
            <a:avLst/>
          </a:prstGeom>
          <a:ln w="25908">
            <a:solidFill>
              <a:srgbClr val="92949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273425">
              <a:lnSpc>
                <a:spcPts val="9180"/>
              </a:lnSpc>
            </a:pPr>
            <a:r>
              <a:rPr sz="8000" spc="80" dirty="0">
                <a:solidFill>
                  <a:srgbClr val="929497"/>
                </a:solidFill>
                <a:latin typeface="Calibri"/>
                <a:cs typeface="Calibri"/>
              </a:rPr>
              <a:t>PARK</a:t>
            </a:r>
            <a:r>
              <a:rPr sz="8000" spc="114" dirty="0">
                <a:solidFill>
                  <a:srgbClr val="929497"/>
                </a:solidFill>
                <a:latin typeface="Calibri"/>
                <a:cs typeface="Calibri"/>
              </a:rPr>
              <a:t> </a:t>
            </a:r>
            <a:r>
              <a:rPr sz="8000" spc="105" dirty="0">
                <a:solidFill>
                  <a:srgbClr val="929497"/>
                </a:solidFill>
                <a:latin typeface="Calibri"/>
                <a:cs typeface="Calibri"/>
              </a:rPr>
              <a:t>USES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326" y="495089"/>
            <a:ext cx="273939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USE </a:t>
            </a:r>
            <a:r>
              <a:rPr spc="-10" dirty="0"/>
              <a:t>OF THE</a:t>
            </a:r>
            <a:r>
              <a:rPr spc="-160" dirty="0"/>
              <a:t> </a:t>
            </a:r>
            <a:r>
              <a:rPr spc="-40" dirty="0"/>
              <a:t>PARKS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7463" y="1219715"/>
            <a:ext cx="3684270" cy="4794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u="heavy" spc="-40" dirty="0">
                <a:solidFill>
                  <a:srgbClr val="221F1F"/>
                </a:solidFill>
                <a:latin typeface="Calibri"/>
                <a:cs typeface="Calibri"/>
              </a:rPr>
              <a:t>Passive</a:t>
            </a:r>
            <a:r>
              <a:rPr sz="3100" u="heavy" spc="-18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u="heavy" dirty="0">
                <a:solidFill>
                  <a:srgbClr val="221F1F"/>
                </a:solidFill>
                <a:latin typeface="Calibri"/>
                <a:cs typeface="Calibri"/>
              </a:rPr>
              <a:t>Uses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30" dirty="0">
                <a:solidFill>
                  <a:srgbClr val="221F1F"/>
                </a:solidFill>
                <a:latin typeface="Calibri"/>
                <a:cs typeface="Calibri"/>
              </a:rPr>
              <a:t>Seating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Walking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25" dirty="0">
                <a:solidFill>
                  <a:srgbClr val="221F1F"/>
                </a:solidFill>
                <a:latin typeface="Calibri"/>
                <a:cs typeface="Calibri"/>
              </a:rPr>
              <a:t>Viewing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20" dirty="0">
                <a:solidFill>
                  <a:srgbClr val="221F1F"/>
                </a:solidFill>
                <a:latin typeface="Calibri"/>
                <a:cs typeface="Calibri"/>
              </a:rPr>
              <a:t>Social</a:t>
            </a:r>
            <a:r>
              <a:rPr sz="3100" spc="-16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30" dirty="0">
                <a:solidFill>
                  <a:srgbClr val="221F1F"/>
                </a:solidFill>
                <a:latin typeface="Calibri"/>
                <a:cs typeface="Calibri"/>
              </a:rPr>
              <a:t>gathering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10" dirty="0">
                <a:solidFill>
                  <a:srgbClr val="221F1F"/>
                </a:solidFill>
                <a:latin typeface="Calibri"/>
                <a:cs typeface="Calibri"/>
              </a:rPr>
              <a:t>Art </a:t>
            </a:r>
            <a:r>
              <a:rPr sz="3100" spc="5" dirty="0">
                <a:solidFill>
                  <a:srgbClr val="221F1F"/>
                </a:solidFill>
                <a:latin typeface="Calibri"/>
                <a:cs typeface="Calibri"/>
              </a:rPr>
              <a:t>&amp; </a:t>
            </a:r>
            <a:r>
              <a:rPr sz="3100" spc="-20" dirty="0">
                <a:solidFill>
                  <a:srgbClr val="221F1F"/>
                </a:solidFill>
                <a:latin typeface="Calibri"/>
                <a:cs typeface="Calibri"/>
              </a:rPr>
              <a:t>cultural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20" dirty="0">
                <a:solidFill>
                  <a:srgbClr val="221F1F"/>
                </a:solidFill>
                <a:latin typeface="Calibri"/>
                <a:cs typeface="Calibri"/>
              </a:rPr>
              <a:t>venues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10" dirty="0">
                <a:solidFill>
                  <a:srgbClr val="221F1F"/>
                </a:solidFill>
                <a:latin typeface="Calibri"/>
                <a:cs typeface="Calibri"/>
              </a:rPr>
              <a:t>Dog</a:t>
            </a:r>
            <a:r>
              <a:rPr sz="31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30" dirty="0">
                <a:solidFill>
                  <a:srgbClr val="221F1F"/>
                </a:solidFill>
                <a:latin typeface="Calibri"/>
                <a:cs typeface="Calibri"/>
              </a:rPr>
              <a:t>Park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0" y="192023"/>
            <a:ext cx="4154423" cy="2855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2200" y="3185160"/>
            <a:ext cx="4419599" cy="2967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12195" y="3185160"/>
            <a:ext cx="4489702" cy="2967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44912" y="195071"/>
            <a:ext cx="4831079" cy="2869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02240" y="6272784"/>
            <a:ext cx="4831079" cy="2968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326" y="495089"/>
            <a:ext cx="273939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USE </a:t>
            </a:r>
            <a:r>
              <a:rPr spc="-10" dirty="0"/>
              <a:t>OF THE</a:t>
            </a:r>
            <a:r>
              <a:rPr spc="-160" dirty="0"/>
              <a:t> </a:t>
            </a:r>
            <a:r>
              <a:rPr spc="-40" dirty="0"/>
              <a:t>PARKS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7463" y="1219715"/>
            <a:ext cx="4187190" cy="4794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u="heavy" spc="-15" dirty="0">
                <a:solidFill>
                  <a:srgbClr val="221F1F"/>
                </a:solidFill>
                <a:latin typeface="Calibri"/>
                <a:cs typeface="Calibri"/>
              </a:rPr>
              <a:t>Active</a:t>
            </a:r>
            <a:r>
              <a:rPr sz="3100" u="heavy" spc="-1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u="heavy" dirty="0">
                <a:solidFill>
                  <a:srgbClr val="221F1F"/>
                </a:solidFill>
                <a:latin typeface="Calibri"/>
                <a:cs typeface="Calibri"/>
              </a:rPr>
              <a:t>Uses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15" dirty="0">
                <a:solidFill>
                  <a:srgbClr val="221F1F"/>
                </a:solidFill>
                <a:latin typeface="Calibri"/>
                <a:cs typeface="Calibri"/>
              </a:rPr>
              <a:t>Jogging </a:t>
            </a:r>
            <a:r>
              <a:rPr sz="3100" dirty="0">
                <a:solidFill>
                  <a:srgbClr val="221F1F"/>
                </a:solidFill>
                <a:latin typeface="Calibri"/>
                <a:cs typeface="Calibri"/>
              </a:rPr>
              <a:t>/</a:t>
            </a:r>
            <a:r>
              <a:rPr sz="3100" spc="-1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25" dirty="0">
                <a:solidFill>
                  <a:srgbClr val="221F1F"/>
                </a:solidFill>
                <a:latin typeface="Calibri"/>
                <a:cs typeface="Calibri"/>
              </a:rPr>
              <a:t>running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20" dirty="0">
                <a:solidFill>
                  <a:srgbClr val="221F1F"/>
                </a:solidFill>
                <a:latin typeface="Calibri"/>
                <a:cs typeface="Calibri"/>
              </a:rPr>
              <a:t>Biking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dirty="0">
                <a:solidFill>
                  <a:srgbClr val="221F1F"/>
                </a:solidFill>
                <a:latin typeface="Calibri"/>
                <a:cs typeface="Calibri"/>
              </a:rPr>
              <a:t>Sport</a:t>
            </a:r>
            <a:r>
              <a:rPr sz="3100" spc="-9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221F1F"/>
                </a:solidFill>
                <a:latin typeface="Calibri"/>
                <a:cs typeface="Calibri"/>
              </a:rPr>
              <a:t>uses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50" dirty="0">
                <a:solidFill>
                  <a:srgbClr val="221F1F"/>
                </a:solidFill>
                <a:latin typeface="Calibri"/>
                <a:cs typeface="Calibri"/>
              </a:rPr>
              <a:t>Playground </a:t>
            </a:r>
            <a:r>
              <a:rPr sz="3100" dirty="0">
                <a:solidFill>
                  <a:srgbClr val="221F1F"/>
                </a:solidFill>
                <a:latin typeface="Calibri"/>
                <a:cs typeface="Calibri"/>
              </a:rPr>
              <a:t>/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Nature</a:t>
            </a:r>
            <a:r>
              <a:rPr sz="3100" spc="-27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Play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5"/>
              </a:spcBef>
              <a:buChar char="•"/>
              <a:tabLst>
                <a:tab pos="308610" algn="l"/>
              </a:tabLst>
            </a:pPr>
            <a:r>
              <a:rPr sz="3100" spc="-55" dirty="0">
                <a:solidFill>
                  <a:srgbClr val="221F1F"/>
                </a:solidFill>
                <a:latin typeface="Calibri"/>
                <a:cs typeface="Calibri"/>
              </a:rPr>
              <a:t>Water-related</a:t>
            </a:r>
            <a:r>
              <a:rPr sz="3100" spc="-15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35" dirty="0">
                <a:solidFill>
                  <a:srgbClr val="221F1F"/>
                </a:solidFill>
                <a:latin typeface="Calibri"/>
                <a:cs typeface="Calibri"/>
              </a:rPr>
              <a:t>activities</a:t>
            </a:r>
            <a:endParaRPr sz="3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1900"/>
              </a:spcBef>
              <a:buChar char="•"/>
              <a:tabLst>
                <a:tab pos="308610" algn="l"/>
              </a:tabLst>
            </a:pPr>
            <a:r>
              <a:rPr sz="3100" spc="-10" dirty="0">
                <a:solidFill>
                  <a:srgbClr val="221F1F"/>
                </a:solidFill>
                <a:latin typeface="Calibri"/>
                <a:cs typeface="Calibri"/>
              </a:rPr>
              <a:t>Public </a:t>
            </a:r>
            <a:r>
              <a:rPr sz="3100" spc="5" dirty="0">
                <a:solidFill>
                  <a:srgbClr val="221F1F"/>
                </a:solidFill>
                <a:latin typeface="Calibri"/>
                <a:cs typeface="Calibri"/>
              </a:rPr>
              <a:t>&amp; </a:t>
            </a:r>
            <a:r>
              <a:rPr sz="3100" spc="-25" dirty="0">
                <a:solidFill>
                  <a:srgbClr val="221F1F"/>
                </a:solidFill>
                <a:latin typeface="Calibri"/>
                <a:cs typeface="Calibri"/>
              </a:rPr>
              <a:t>private</a:t>
            </a:r>
            <a:r>
              <a:rPr sz="3100" spc="-1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35" dirty="0">
                <a:solidFill>
                  <a:srgbClr val="221F1F"/>
                </a:solidFill>
                <a:latin typeface="Calibri"/>
                <a:cs typeface="Calibri"/>
              </a:rPr>
              <a:t>events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63911" y="57911"/>
            <a:ext cx="5504686" cy="3096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96800" y="3296411"/>
            <a:ext cx="2968396" cy="2758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1200" y="0"/>
            <a:ext cx="4126991" cy="315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57671" y="3284220"/>
            <a:ext cx="6630923" cy="2770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7671" y="6184391"/>
            <a:ext cx="4796027" cy="3200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48188" y="6196584"/>
            <a:ext cx="4810683" cy="3200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08392" y="2135123"/>
            <a:ext cx="6045706" cy="5867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1017" y="2035383"/>
            <a:ext cx="5760720" cy="4644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221F1F"/>
              </a:buClr>
              <a:buFont typeface="Calibri"/>
              <a:buAutoNum type="alphaUcPeriod"/>
              <a:tabLst>
                <a:tab pos="469265" algn="l"/>
                <a:tab pos="469900" algn="l"/>
              </a:tabLst>
            </a:pP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Tot Lot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/ 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Splash</a:t>
            </a:r>
            <a:r>
              <a:rPr sz="2400" spc="-254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pad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Walking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/</a:t>
            </a:r>
            <a:r>
              <a:rPr sz="2400" spc="-17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Jogging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Informal sports</a:t>
            </a:r>
            <a:r>
              <a:rPr sz="2400" spc="-1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play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Organized sports</a:t>
            </a:r>
            <a:r>
              <a:rPr sz="2400" spc="-5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play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Community</a:t>
            </a:r>
            <a:r>
              <a:rPr sz="24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Center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895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Go to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school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/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drop </a:t>
            </a:r>
            <a:r>
              <a:rPr sz="2400" spc="10" dirty="0">
                <a:solidFill>
                  <a:srgbClr val="221F1F"/>
                </a:solidFill>
                <a:latin typeface="Calibri"/>
                <a:cs typeface="Calibri"/>
              </a:rPr>
              <a:t>off</a:t>
            </a:r>
            <a:r>
              <a:rPr sz="2400" spc="-1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kids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895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Attend </a:t>
            </a: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events, including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sport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games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Other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- </a:t>
            </a: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provide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your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comments on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sz="2400" spc="-3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Calibri"/>
                <a:cs typeface="Calibri"/>
              </a:rPr>
              <a:t>card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11449050" cy="979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85" dirty="0"/>
              <a:t> </a:t>
            </a:r>
            <a:r>
              <a:rPr spc="-10" dirty="0"/>
              <a:t>#13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221F1F"/>
                </a:solidFill>
              </a:rPr>
              <a:t>What </a:t>
            </a:r>
            <a:r>
              <a:rPr sz="3200" spc="-5" dirty="0">
                <a:solidFill>
                  <a:srgbClr val="221F1F"/>
                </a:solidFill>
              </a:rPr>
              <a:t>do </a:t>
            </a:r>
            <a:r>
              <a:rPr sz="3200" dirty="0">
                <a:solidFill>
                  <a:srgbClr val="221F1F"/>
                </a:solidFill>
              </a:rPr>
              <a:t>you </a:t>
            </a:r>
            <a:r>
              <a:rPr sz="3200" spc="-5" dirty="0">
                <a:solidFill>
                  <a:srgbClr val="221F1F"/>
                </a:solidFill>
              </a:rPr>
              <a:t>usually do </a:t>
            </a:r>
            <a:r>
              <a:rPr sz="3200" dirty="0">
                <a:solidFill>
                  <a:srgbClr val="221F1F"/>
                </a:solidFill>
              </a:rPr>
              <a:t>when </a:t>
            </a:r>
            <a:r>
              <a:rPr sz="3200" spc="-5" dirty="0">
                <a:solidFill>
                  <a:srgbClr val="221F1F"/>
                </a:solidFill>
              </a:rPr>
              <a:t>visiting the park… </a:t>
            </a:r>
            <a:r>
              <a:rPr sz="2800" i="1" spc="-45" dirty="0">
                <a:solidFill>
                  <a:srgbClr val="221F1F"/>
                </a:solidFill>
                <a:latin typeface="Calibri"/>
                <a:cs typeface="Calibri"/>
              </a:rPr>
              <a:t>(choose </a:t>
            </a:r>
            <a:r>
              <a:rPr sz="2800" i="1" spc="-30" dirty="0">
                <a:solidFill>
                  <a:srgbClr val="221F1F"/>
                </a:solidFill>
                <a:latin typeface="Calibri"/>
                <a:cs typeface="Calibri"/>
              </a:rPr>
              <a:t>up to </a:t>
            </a:r>
            <a:r>
              <a:rPr sz="2800" i="1" spc="-5" dirty="0">
                <a:solidFill>
                  <a:srgbClr val="221F1F"/>
                </a:solidFill>
                <a:latin typeface="Calibri"/>
                <a:cs typeface="Calibri"/>
              </a:rPr>
              <a:t>3</a:t>
            </a:r>
            <a:r>
              <a:rPr sz="2800" i="1" spc="-3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800" i="1" spc="-55" dirty="0">
                <a:solidFill>
                  <a:srgbClr val="221F1F"/>
                </a:solidFill>
                <a:latin typeface="Calibri"/>
                <a:cs typeface="Calibri"/>
              </a:rPr>
              <a:t>answers)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200" y="2098548"/>
            <a:ext cx="6083806" cy="5903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4255" y="1441037"/>
            <a:ext cx="3169920" cy="3996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(select one</a:t>
            </a:r>
            <a:r>
              <a:rPr sz="3200" i="1" spc="-11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answer)</a:t>
            </a:r>
            <a:endParaRPr sz="32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840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Daily</a:t>
            </a:r>
            <a:endParaRPr sz="24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 few times a</a:t>
            </a:r>
            <a:r>
              <a:rPr sz="2400" spc="-1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week</a:t>
            </a:r>
            <a:endParaRPr sz="24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Once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7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week</a:t>
            </a:r>
            <a:endParaRPr sz="24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Once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13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month</a:t>
            </a:r>
            <a:endParaRPr sz="24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few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times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22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year</a:t>
            </a:r>
            <a:endParaRPr sz="2400">
              <a:latin typeface="Calibri"/>
              <a:cs typeface="Calibri"/>
            </a:endParaRPr>
          </a:p>
          <a:p>
            <a:pPr marL="620395" indent="-591185">
              <a:lnSpc>
                <a:spcPct val="100000"/>
              </a:lnSpc>
              <a:spcBef>
                <a:spcPts val="1895"/>
              </a:spcBef>
              <a:buAutoNum type="alphaUcPeriod"/>
              <a:tabLst>
                <a:tab pos="620395" algn="l"/>
                <a:tab pos="62103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I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do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not visit the</a:t>
            </a:r>
            <a:r>
              <a:rPr sz="2400" spc="-31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park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85" dirty="0"/>
              <a:t> </a:t>
            </a:r>
            <a:r>
              <a:rPr spc="-10" dirty="0"/>
              <a:t>#14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spc="-25" dirty="0">
                <a:solidFill>
                  <a:srgbClr val="221F1F"/>
                </a:solidFill>
              </a:rPr>
              <a:t>How </a:t>
            </a:r>
            <a:r>
              <a:rPr sz="3200" spc="-5" dirty="0">
                <a:solidFill>
                  <a:srgbClr val="221F1F"/>
                </a:solidFill>
              </a:rPr>
              <a:t>often </a:t>
            </a:r>
            <a:r>
              <a:rPr sz="3200" spc="-10" dirty="0">
                <a:solidFill>
                  <a:srgbClr val="221F1F"/>
                </a:solidFill>
              </a:rPr>
              <a:t>do </a:t>
            </a:r>
            <a:r>
              <a:rPr sz="3200" spc="-35" dirty="0">
                <a:solidFill>
                  <a:srgbClr val="221F1F"/>
                </a:solidFill>
              </a:rPr>
              <a:t>you </a:t>
            </a:r>
            <a:r>
              <a:rPr sz="3200" spc="-50" dirty="0">
                <a:solidFill>
                  <a:srgbClr val="221F1F"/>
                </a:solidFill>
              </a:rPr>
              <a:t>typically </a:t>
            </a:r>
            <a:r>
              <a:rPr sz="3200" spc="-25" dirty="0">
                <a:solidFill>
                  <a:srgbClr val="221F1F"/>
                </a:solidFill>
              </a:rPr>
              <a:t>visit </a:t>
            </a:r>
            <a:r>
              <a:rPr sz="3200" spc="-20" dirty="0">
                <a:solidFill>
                  <a:srgbClr val="221F1F"/>
                </a:solidFill>
              </a:rPr>
              <a:t>the</a:t>
            </a:r>
            <a:r>
              <a:rPr sz="3200" spc="-130" dirty="0">
                <a:solidFill>
                  <a:srgbClr val="221F1F"/>
                </a:solidFill>
              </a:rPr>
              <a:t> </a:t>
            </a:r>
            <a:r>
              <a:rPr sz="3200" spc="-25" dirty="0">
                <a:solidFill>
                  <a:srgbClr val="221F1F"/>
                </a:solidFill>
              </a:rPr>
              <a:t>park?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5247132"/>
            <a:ext cx="3874007" cy="3759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4253" y="2161875"/>
            <a:ext cx="5841365" cy="313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221F1F"/>
              </a:buClr>
              <a:buFont typeface="Calibri"/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Seating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Walking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Gathering and viewing</a:t>
            </a: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space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Art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and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cultural</a:t>
            </a:r>
            <a:r>
              <a:rPr sz="2400" spc="-11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venues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Dog</a:t>
            </a:r>
            <a:r>
              <a:rPr sz="24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Park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Other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-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please write on your comment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card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2800" y="2438400"/>
            <a:ext cx="8731999" cy="554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12240260" cy="979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40" dirty="0"/>
              <a:t>QUESTION</a:t>
            </a:r>
            <a:r>
              <a:rPr spc="-165" dirty="0"/>
              <a:t> </a:t>
            </a:r>
            <a:r>
              <a:rPr spc="-45" dirty="0"/>
              <a:t>#15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221F1F"/>
                </a:solidFill>
              </a:rPr>
              <a:t>Which </a:t>
            </a:r>
            <a:r>
              <a:rPr sz="3200" b="1" dirty="0">
                <a:latin typeface="Calibri"/>
                <a:cs typeface="Calibri"/>
              </a:rPr>
              <a:t>passive </a:t>
            </a:r>
            <a:r>
              <a:rPr sz="3200" spc="-5" dirty="0">
                <a:solidFill>
                  <a:srgbClr val="221F1F"/>
                </a:solidFill>
              </a:rPr>
              <a:t>programs do </a:t>
            </a:r>
            <a:r>
              <a:rPr sz="3200" dirty="0">
                <a:solidFill>
                  <a:srgbClr val="221F1F"/>
                </a:solidFill>
              </a:rPr>
              <a:t>you </a:t>
            </a:r>
            <a:r>
              <a:rPr sz="3200" spc="-5" dirty="0">
                <a:solidFill>
                  <a:srgbClr val="221F1F"/>
                </a:solidFill>
              </a:rPr>
              <a:t>think </a:t>
            </a:r>
            <a:r>
              <a:rPr sz="3200" dirty="0">
                <a:solidFill>
                  <a:srgbClr val="221F1F"/>
                </a:solidFill>
              </a:rPr>
              <a:t>are </a:t>
            </a:r>
            <a:r>
              <a:rPr sz="3200" spc="-5" dirty="0">
                <a:solidFill>
                  <a:srgbClr val="221F1F"/>
                </a:solidFill>
              </a:rPr>
              <a:t>currently missing? </a:t>
            </a:r>
            <a:r>
              <a:rPr sz="2000" i="1" spc="-5" dirty="0">
                <a:solidFill>
                  <a:srgbClr val="221F1F"/>
                </a:solidFill>
                <a:latin typeface="Calibri"/>
                <a:cs typeface="Calibri"/>
              </a:rPr>
              <a:t>(select all </a:t>
            </a:r>
            <a:r>
              <a:rPr sz="2000" i="1" dirty="0">
                <a:solidFill>
                  <a:srgbClr val="221F1F"/>
                </a:solidFill>
                <a:latin typeface="Calibri"/>
                <a:cs typeface="Calibri"/>
              </a:rPr>
              <a:t>that</a:t>
            </a:r>
            <a:r>
              <a:rPr sz="2000" i="1" spc="1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221F1F"/>
                </a:solidFill>
                <a:latin typeface="Calibri"/>
                <a:cs typeface="Calibri"/>
              </a:rPr>
              <a:t>apply)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5067300"/>
            <a:ext cx="4169663" cy="4046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4253" y="2161875"/>
            <a:ext cx="5841365" cy="313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221F1F"/>
              </a:buClr>
              <a:buFont typeface="Calibri"/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Jogging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/</a:t>
            </a:r>
            <a:r>
              <a:rPr sz="2400" spc="-10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running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Biking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Sport</a:t>
            </a:r>
            <a:r>
              <a:rPr sz="2400" spc="-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uses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Playground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Public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&amp;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private</a:t>
            </a:r>
            <a:r>
              <a:rPr sz="2400" spc="-5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events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Other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-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please write on your comment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card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12009755" cy="979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40" dirty="0"/>
              <a:t>QUESTION</a:t>
            </a:r>
            <a:r>
              <a:rPr spc="-165" dirty="0"/>
              <a:t> </a:t>
            </a:r>
            <a:r>
              <a:rPr spc="-45" dirty="0"/>
              <a:t>#16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221F1F"/>
                </a:solidFill>
              </a:rPr>
              <a:t>Which </a:t>
            </a:r>
            <a:r>
              <a:rPr sz="3200" b="1" dirty="0">
                <a:latin typeface="Calibri"/>
                <a:cs typeface="Calibri"/>
              </a:rPr>
              <a:t>active </a:t>
            </a:r>
            <a:r>
              <a:rPr sz="3200" spc="-5" dirty="0">
                <a:solidFill>
                  <a:srgbClr val="221F1F"/>
                </a:solidFill>
              </a:rPr>
              <a:t>programs do </a:t>
            </a:r>
            <a:r>
              <a:rPr sz="3200" dirty="0">
                <a:solidFill>
                  <a:srgbClr val="221F1F"/>
                </a:solidFill>
              </a:rPr>
              <a:t>you </a:t>
            </a:r>
            <a:r>
              <a:rPr sz="3200" spc="-5" dirty="0">
                <a:solidFill>
                  <a:srgbClr val="221F1F"/>
                </a:solidFill>
              </a:rPr>
              <a:t>think </a:t>
            </a:r>
            <a:r>
              <a:rPr sz="3200" dirty="0">
                <a:solidFill>
                  <a:srgbClr val="221F1F"/>
                </a:solidFill>
              </a:rPr>
              <a:t>are </a:t>
            </a:r>
            <a:r>
              <a:rPr sz="3200" spc="-5" dirty="0">
                <a:solidFill>
                  <a:srgbClr val="221F1F"/>
                </a:solidFill>
              </a:rPr>
              <a:t>currently missing? </a:t>
            </a:r>
            <a:r>
              <a:rPr sz="2000" i="1" spc="-5" dirty="0">
                <a:solidFill>
                  <a:srgbClr val="221F1F"/>
                </a:solidFill>
                <a:latin typeface="Calibri"/>
                <a:cs typeface="Calibri"/>
              </a:rPr>
              <a:t>(select all </a:t>
            </a:r>
            <a:r>
              <a:rPr sz="2000" i="1" dirty="0">
                <a:solidFill>
                  <a:srgbClr val="221F1F"/>
                </a:solidFill>
                <a:latin typeface="Calibri"/>
                <a:cs typeface="Calibri"/>
              </a:rPr>
              <a:t>that</a:t>
            </a:r>
            <a:r>
              <a:rPr sz="2000" i="1" spc="15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221F1F"/>
                </a:solidFill>
                <a:latin typeface="Calibri"/>
                <a:cs typeface="Calibri"/>
              </a:rPr>
              <a:t>apply)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12800" y="2438400"/>
            <a:ext cx="8731999" cy="554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2800" y="2438400"/>
            <a:ext cx="8731999" cy="554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5600" y="6096000"/>
            <a:ext cx="3317747" cy="3220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9596120" cy="979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85" dirty="0"/>
              <a:t> </a:t>
            </a:r>
            <a:r>
              <a:rPr spc="-10" dirty="0"/>
              <a:t>#17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221F1F"/>
                </a:solidFill>
              </a:rPr>
              <a:t>What </a:t>
            </a:r>
            <a:r>
              <a:rPr sz="3200" spc="-5" dirty="0">
                <a:solidFill>
                  <a:srgbClr val="221F1F"/>
                </a:solidFill>
              </a:rPr>
              <a:t>do </a:t>
            </a:r>
            <a:r>
              <a:rPr sz="3200" dirty="0">
                <a:solidFill>
                  <a:srgbClr val="221F1F"/>
                </a:solidFill>
              </a:rPr>
              <a:t>you </a:t>
            </a:r>
            <a:r>
              <a:rPr sz="3200" spc="-5" dirty="0">
                <a:solidFill>
                  <a:srgbClr val="221F1F"/>
                </a:solidFill>
              </a:rPr>
              <a:t>like </a:t>
            </a:r>
            <a:r>
              <a:rPr sz="3200" dirty="0">
                <a:solidFill>
                  <a:srgbClr val="221F1F"/>
                </a:solidFill>
              </a:rPr>
              <a:t>about </a:t>
            </a:r>
            <a:r>
              <a:rPr sz="3200" spc="-5" dirty="0">
                <a:solidFill>
                  <a:srgbClr val="221F1F"/>
                </a:solidFill>
              </a:rPr>
              <a:t>the park? </a:t>
            </a:r>
            <a:r>
              <a:rPr sz="3200" i="1" spc="-40" dirty="0">
                <a:solidFill>
                  <a:srgbClr val="221F1F"/>
                </a:solidFill>
                <a:latin typeface="Calibri"/>
                <a:cs typeface="Calibri"/>
              </a:rPr>
              <a:t>(choose </a:t>
            </a:r>
            <a:r>
              <a:rPr sz="3200" i="1" spc="-30" dirty="0">
                <a:solidFill>
                  <a:srgbClr val="221F1F"/>
                </a:solidFill>
                <a:latin typeface="Calibri"/>
                <a:cs typeface="Calibri"/>
              </a:rPr>
              <a:t>up to </a:t>
            </a:r>
            <a:r>
              <a:rPr sz="3200" i="1" dirty="0">
                <a:solidFill>
                  <a:srgbClr val="221F1F"/>
                </a:solidFill>
                <a:latin typeface="Calibri"/>
                <a:cs typeface="Calibri"/>
              </a:rPr>
              <a:t>3</a:t>
            </a:r>
            <a:r>
              <a:rPr sz="3200" i="1" spc="-23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200" i="1" spc="-45" dirty="0">
                <a:solidFill>
                  <a:srgbClr val="221F1F"/>
                </a:solidFill>
                <a:latin typeface="Calibri"/>
                <a:cs typeface="Calibri"/>
              </a:rPr>
              <a:t>answers)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253" y="2161875"/>
            <a:ext cx="6019800" cy="3685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Great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gathering</a:t>
            </a:r>
            <a:r>
              <a:rPr sz="2400" spc="-10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spaces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Well-maintained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Within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walking</a:t>
            </a:r>
            <a:r>
              <a:rPr sz="2400" spc="-7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distance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Clear</a:t>
            </a:r>
            <a:r>
              <a:rPr sz="2400" spc="-10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signage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Accessible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Safe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Other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–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please write comments on your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card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0"/>
            <a:ext cx="1158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2800" y="2438400"/>
            <a:ext cx="8731999" cy="554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8400" y="5652515"/>
            <a:ext cx="3774947" cy="3663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4255" y="495089"/>
            <a:ext cx="9283700" cy="979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85" dirty="0"/>
              <a:t> </a:t>
            </a:r>
            <a:r>
              <a:rPr spc="-10" dirty="0"/>
              <a:t>#18</a:t>
            </a: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221F1F"/>
                </a:solidFill>
              </a:rPr>
              <a:t>What </a:t>
            </a:r>
            <a:r>
              <a:rPr sz="3200" spc="-5" dirty="0">
                <a:solidFill>
                  <a:srgbClr val="221F1F"/>
                </a:solidFill>
              </a:rPr>
              <a:t>could be most </a:t>
            </a:r>
            <a:r>
              <a:rPr sz="3200" dirty="0">
                <a:solidFill>
                  <a:srgbClr val="221F1F"/>
                </a:solidFill>
              </a:rPr>
              <a:t>improved? </a:t>
            </a:r>
            <a:r>
              <a:rPr sz="3200" i="1" spc="-40" dirty="0">
                <a:solidFill>
                  <a:srgbClr val="221F1F"/>
                </a:solidFill>
                <a:latin typeface="Calibri"/>
                <a:cs typeface="Calibri"/>
              </a:rPr>
              <a:t>(choose </a:t>
            </a:r>
            <a:r>
              <a:rPr sz="3200" i="1" spc="-30" dirty="0">
                <a:solidFill>
                  <a:srgbClr val="221F1F"/>
                </a:solidFill>
                <a:latin typeface="Calibri"/>
                <a:cs typeface="Calibri"/>
              </a:rPr>
              <a:t>up to </a:t>
            </a:r>
            <a:r>
              <a:rPr sz="3200" i="1" dirty="0">
                <a:solidFill>
                  <a:srgbClr val="221F1F"/>
                </a:solidFill>
                <a:latin typeface="Calibri"/>
                <a:cs typeface="Calibri"/>
              </a:rPr>
              <a:t>3</a:t>
            </a:r>
            <a:r>
              <a:rPr sz="3200" i="1" spc="-26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200" i="1" spc="-45" dirty="0">
                <a:solidFill>
                  <a:srgbClr val="221F1F"/>
                </a:solidFill>
                <a:latin typeface="Calibri"/>
                <a:cs typeface="Calibri"/>
              </a:rPr>
              <a:t>answers)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253" y="2161875"/>
            <a:ext cx="6019800" cy="313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Gathering</a:t>
            </a:r>
            <a:r>
              <a:rPr sz="2400" spc="-8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spaces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Maintenance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Accessibility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Signage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Safety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lphaU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Other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– </a:t>
            </a:r>
            <a:r>
              <a:rPr sz="2400" spc="-5" dirty="0">
                <a:solidFill>
                  <a:srgbClr val="221F1F"/>
                </a:solidFill>
                <a:latin typeface="Calibri"/>
                <a:cs typeface="Calibri"/>
              </a:rPr>
              <a:t>please write comments on your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card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9313"/>
            <a:ext cx="7696200" cy="99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11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6329"/>
            <a:ext cx="13030200" cy="99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70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45" y="152400"/>
            <a:ext cx="12454683" cy="95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8732"/>
            <a:ext cx="12801600" cy="99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9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98" y="0"/>
            <a:ext cx="13032802" cy="99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7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47688" y="9454895"/>
            <a:ext cx="128270" cy="172720"/>
          </a:xfrm>
          <a:custGeom>
            <a:avLst/>
            <a:gdLst/>
            <a:ahLst/>
            <a:cxnLst/>
            <a:rect l="l" t="t" r="r" b="b"/>
            <a:pathLst>
              <a:path w="128270" h="172720">
                <a:moveTo>
                  <a:pt x="0" y="0"/>
                </a:moveTo>
                <a:lnTo>
                  <a:pt x="0" y="172199"/>
                </a:lnTo>
                <a:lnTo>
                  <a:pt x="70993" y="172199"/>
                </a:lnTo>
                <a:lnTo>
                  <a:pt x="127304" y="144589"/>
                </a:lnTo>
                <a:lnTo>
                  <a:pt x="127482" y="144246"/>
                </a:lnTo>
                <a:lnTo>
                  <a:pt x="47650" y="144246"/>
                </a:lnTo>
                <a:lnTo>
                  <a:pt x="41452" y="144017"/>
                </a:lnTo>
                <a:lnTo>
                  <a:pt x="37401" y="143789"/>
                </a:lnTo>
                <a:lnTo>
                  <a:pt x="37401" y="27952"/>
                </a:lnTo>
                <a:lnTo>
                  <a:pt x="51308" y="27609"/>
                </a:lnTo>
                <a:lnTo>
                  <a:pt x="127965" y="27609"/>
                </a:lnTo>
                <a:lnTo>
                  <a:pt x="116255" y="15747"/>
                </a:lnTo>
                <a:lnTo>
                  <a:pt x="99593" y="6883"/>
                </a:lnTo>
                <a:lnTo>
                  <a:pt x="82410" y="2273"/>
                </a:lnTo>
                <a:lnTo>
                  <a:pt x="67322" y="520"/>
                </a:lnTo>
                <a:lnTo>
                  <a:pt x="56946" y="241"/>
                </a:lnTo>
                <a:lnTo>
                  <a:pt x="0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8987" y="9482511"/>
            <a:ext cx="94615" cy="116839"/>
          </a:xfrm>
          <a:custGeom>
            <a:avLst/>
            <a:gdLst/>
            <a:ahLst/>
            <a:cxnLst/>
            <a:rect l="l" t="t" r="r" b="b"/>
            <a:pathLst>
              <a:path w="94615" h="116840">
                <a:moveTo>
                  <a:pt x="76669" y="0"/>
                </a:moveTo>
                <a:lnTo>
                  <a:pt x="0" y="0"/>
                </a:lnTo>
                <a:lnTo>
                  <a:pt x="10490" y="355"/>
                </a:lnTo>
                <a:lnTo>
                  <a:pt x="18427" y="1308"/>
                </a:lnTo>
                <a:lnTo>
                  <a:pt x="54483" y="38290"/>
                </a:lnTo>
                <a:lnTo>
                  <a:pt x="56146" y="55981"/>
                </a:lnTo>
                <a:lnTo>
                  <a:pt x="55765" y="65074"/>
                </a:lnTo>
                <a:lnTo>
                  <a:pt x="32092" y="111099"/>
                </a:lnTo>
                <a:lnTo>
                  <a:pt x="635" y="116624"/>
                </a:lnTo>
                <a:lnTo>
                  <a:pt x="76187" y="116624"/>
                </a:lnTo>
                <a:lnTo>
                  <a:pt x="89319" y="91058"/>
                </a:lnTo>
                <a:lnTo>
                  <a:pt x="94259" y="55981"/>
                </a:lnTo>
                <a:lnTo>
                  <a:pt x="92735" y="37261"/>
                </a:lnTo>
                <a:lnTo>
                  <a:pt x="87744" y="18846"/>
                </a:lnTo>
                <a:lnTo>
                  <a:pt x="78689" y="2031"/>
                </a:lnTo>
                <a:lnTo>
                  <a:pt x="76669" y="0"/>
                </a:lnTo>
                <a:close/>
              </a:path>
            </a:pathLst>
          </a:custGeom>
          <a:solidFill>
            <a:srgbClr val="9294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6852" y="9454895"/>
            <a:ext cx="1918715" cy="184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7177" y="1085850"/>
            <a:ext cx="10419715" cy="464820"/>
          </a:xfrm>
          <a:prstGeom prst="rect">
            <a:avLst/>
          </a:prstGeom>
          <a:ln w="25907">
            <a:solidFill>
              <a:srgbClr val="92949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85825">
              <a:lnSpc>
                <a:spcPts val="3329"/>
              </a:lnSpc>
            </a:pPr>
            <a:r>
              <a:rPr spc="75" dirty="0">
                <a:solidFill>
                  <a:srgbClr val="929497"/>
                </a:solidFill>
              </a:rPr>
              <a:t>COLD </a:t>
            </a:r>
            <a:r>
              <a:rPr spc="85" dirty="0">
                <a:solidFill>
                  <a:srgbClr val="929497"/>
                </a:solidFill>
              </a:rPr>
              <a:t>SPRINGS </a:t>
            </a:r>
            <a:r>
              <a:rPr spc="90" dirty="0">
                <a:solidFill>
                  <a:srgbClr val="929497"/>
                </a:solidFill>
              </a:rPr>
              <a:t>ELEMENTARY </a:t>
            </a:r>
            <a:r>
              <a:rPr spc="80" dirty="0">
                <a:solidFill>
                  <a:srgbClr val="929497"/>
                </a:solidFill>
              </a:rPr>
              <a:t>SCHOOL </a:t>
            </a:r>
            <a:r>
              <a:rPr spc="25" dirty="0">
                <a:solidFill>
                  <a:srgbClr val="929497"/>
                </a:solidFill>
              </a:rPr>
              <a:t>PUBLIC</a:t>
            </a:r>
            <a:r>
              <a:rPr spc="505" dirty="0">
                <a:solidFill>
                  <a:srgbClr val="929497"/>
                </a:solidFill>
              </a:rPr>
              <a:t> </a:t>
            </a:r>
            <a:r>
              <a:rPr spc="45" dirty="0">
                <a:solidFill>
                  <a:srgbClr val="929497"/>
                </a:solidFill>
              </a:rPr>
              <a:t>MEETING</a:t>
            </a:r>
          </a:p>
        </p:txBody>
      </p:sp>
      <p:sp>
        <p:nvSpPr>
          <p:cNvPr id="6" name="object 6"/>
          <p:cNvSpPr/>
          <p:nvPr/>
        </p:nvSpPr>
        <p:spPr>
          <a:xfrm>
            <a:off x="1850135" y="2570988"/>
            <a:ext cx="11838431" cy="6484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16497" y="2205636"/>
            <a:ext cx="92392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b="1" spc="-10" dirty="0">
                <a:solidFill>
                  <a:srgbClr val="020302"/>
                </a:solidFill>
                <a:latin typeface="Calibri"/>
                <a:cs typeface="Calibri"/>
              </a:rPr>
              <a:t>10</a:t>
            </a:r>
            <a:r>
              <a:rPr sz="1550" b="1" spc="-15" dirty="0">
                <a:solidFill>
                  <a:srgbClr val="020302"/>
                </a:solidFill>
                <a:latin typeface="Calibri"/>
                <a:cs typeface="Calibri"/>
              </a:rPr>
              <a:t>.</a:t>
            </a:r>
            <a:r>
              <a:rPr sz="1550" b="1" spc="-10" dirty="0">
                <a:solidFill>
                  <a:srgbClr val="020302"/>
                </a:solidFill>
                <a:latin typeface="Calibri"/>
                <a:cs typeface="Calibri"/>
              </a:rPr>
              <a:t>26.20</a:t>
            </a:r>
            <a:r>
              <a:rPr sz="1550" b="1" dirty="0">
                <a:solidFill>
                  <a:srgbClr val="020302"/>
                </a:solidFill>
                <a:latin typeface="Calibri"/>
                <a:cs typeface="Calibri"/>
              </a:rPr>
              <a:t>1</a:t>
            </a:r>
            <a:r>
              <a:rPr sz="1550" b="1" spc="-5" dirty="0">
                <a:solidFill>
                  <a:srgbClr val="020302"/>
                </a:solidFill>
                <a:latin typeface="Calibri"/>
                <a:cs typeface="Calibri"/>
              </a:rPr>
              <a:t>8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9847" y="2456688"/>
            <a:ext cx="13411199" cy="6601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326" y="495089"/>
            <a:ext cx="369824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PROJECT</a:t>
            </a:r>
            <a:r>
              <a:rPr spc="-155" dirty="0"/>
              <a:t> </a:t>
            </a:r>
            <a:r>
              <a:rPr spc="-10" dirty="0"/>
              <a:t>INTRODUCTION</a:t>
            </a:r>
          </a:p>
        </p:txBody>
      </p:sp>
      <p:sp>
        <p:nvSpPr>
          <p:cNvPr id="3" name="object 3"/>
          <p:cNvSpPr/>
          <p:nvPr/>
        </p:nvSpPr>
        <p:spPr>
          <a:xfrm>
            <a:off x="6629400" y="2019312"/>
            <a:ext cx="7728203" cy="6019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1017" y="2029356"/>
            <a:ext cx="5097145" cy="407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885" marR="87630" indent="-591185">
              <a:lnSpc>
                <a:spcPct val="100200"/>
              </a:lnSpc>
              <a:buFont typeface="Arial"/>
              <a:buChar char="•"/>
              <a:tabLst>
                <a:tab pos="603885" algn="l"/>
                <a:tab pos="604520" algn="l"/>
              </a:tabLst>
            </a:pP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Nancy Gomes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Elementary 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School </a:t>
            </a:r>
            <a:r>
              <a:rPr sz="3100" spc="-35" dirty="0">
                <a:solidFill>
                  <a:srgbClr val="221F1F"/>
                </a:solidFill>
                <a:latin typeface="Calibri"/>
                <a:cs typeface="Calibri"/>
              </a:rPr>
              <a:t>most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overcrowded</a:t>
            </a:r>
            <a:r>
              <a:rPr sz="3100" spc="-37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25" dirty="0">
                <a:solidFill>
                  <a:srgbClr val="221F1F"/>
                </a:solidFill>
                <a:latin typeface="Calibri"/>
                <a:cs typeface="Calibri"/>
              </a:rPr>
              <a:t>in 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Washoe County School 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District</a:t>
            </a:r>
            <a:endParaRPr sz="3100">
              <a:latin typeface="Calibri"/>
              <a:cs typeface="Calibri"/>
            </a:endParaRPr>
          </a:p>
          <a:p>
            <a:pPr marL="603885" marR="5080" indent="-591185">
              <a:lnSpc>
                <a:spcPct val="100200"/>
              </a:lnSpc>
              <a:spcBef>
                <a:spcPts val="1995"/>
              </a:spcBef>
              <a:buFont typeface="Arial"/>
              <a:buChar char="•"/>
              <a:tabLst>
                <a:tab pos="603885" algn="l"/>
                <a:tab pos="604520" algn="l"/>
              </a:tabLst>
            </a:pPr>
            <a:r>
              <a:rPr sz="3100" spc="-35" dirty="0">
                <a:solidFill>
                  <a:srgbClr val="221F1F"/>
                </a:solidFill>
                <a:latin typeface="Calibri"/>
                <a:cs typeface="Calibri"/>
              </a:rPr>
              <a:t>Cold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Springs Middle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School</a:t>
            </a:r>
            <a:r>
              <a:rPr sz="3100" spc="-39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60" dirty="0">
                <a:solidFill>
                  <a:srgbClr val="221F1F"/>
                </a:solidFill>
                <a:latin typeface="Calibri"/>
                <a:cs typeface="Calibri"/>
              </a:rPr>
              <a:t>is  </a:t>
            </a:r>
            <a:r>
              <a:rPr sz="3100" spc="-30" dirty="0">
                <a:solidFill>
                  <a:srgbClr val="221F1F"/>
                </a:solidFill>
                <a:latin typeface="Calibri"/>
                <a:cs typeface="Calibri"/>
              </a:rPr>
              <a:t>the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only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Middle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school </a:t>
            </a:r>
            <a:r>
              <a:rPr sz="3100" spc="-55" dirty="0">
                <a:solidFill>
                  <a:srgbClr val="221F1F"/>
                </a:solidFill>
                <a:latin typeface="Calibri"/>
                <a:cs typeface="Calibri"/>
              </a:rPr>
              <a:t>in 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Washoe County School  </a:t>
            </a:r>
            <a:r>
              <a:rPr sz="3100" spc="-45" dirty="0">
                <a:solidFill>
                  <a:srgbClr val="221F1F"/>
                </a:solidFill>
                <a:latin typeface="Calibri"/>
                <a:cs typeface="Calibri"/>
              </a:rPr>
              <a:t>District </a:t>
            </a:r>
            <a:r>
              <a:rPr sz="3100" spc="-30" dirty="0">
                <a:solidFill>
                  <a:srgbClr val="221F1F"/>
                </a:solidFill>
                <a:latin typeface="Calibri"/>
                <a:cs typeface="Calibri"/>
              </a:rPr>
              <a:t>(5</a:t>
            </a:r>
            <a:r>
              <a:rPr sz="3075" spc="-44" baseline="25745" dirty="0">
                <a:solidFill>
                  <a:srgbClr val="221F1F"/>
                </a:solidFill>
                <a:latin typeface="Calibri"/>
                <a:cs typeface="Calibri"/>
              </a:rPr>
              <a:t>th </a:t>
            </a:r>
            <a:r>
              <a:rPr sz="3100" dirty="0">
                <a:solidFill>
                  <a:srgbClr val="221F1F"/>
                </a:solidFill>
                <a:latin typeface="Calibri"/>
                <a:cs typeface="Calibri"/>
              </a:rPr>
              <a:t>- </a:t>
            </a:r>
            <a:r>
              <a:rPr sz="3100" spc="-25" dirty="0">
                <a:solidFill>
                  <a:srgbClr val="221F1F"/>
                </a:solidFill>
                <a:latin typeface="Calibri"/>
                <a:cs typeface="Calibri"/>
              </a:rPr>
              <a:t>8</a:t>
            </a:r>
            <a:r>
              <a:rPr sz="3075" spc="-37" baseline="25745" dirty="0">
                <a:solidFill>
                  <a:srgbClr val="221F1F"/>
                </a:solidFill>
                <a:latin typeface="Calibri"/>
                <a:cs typeface="Calibri"/>
              </a:rPr>
              <a:t>th</a:t>
            </a:r>
            <a:r>
              <a:rPr sz="3075" spc="60" baseline="257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100" spc="-40" dirty="0">
                <a:solidFill>
                  <a:srgbClr val="221F1F"/>
                </a:solidFill>
                <a:latin typeface="Calibri"/>
                <a:cs typeface="Calibri"/>
              </a:rPr>
              <a:t>grade)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200" y="304800"/>
            <a:ext cx="9296399" cy="9023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4263" y="567726"/>
            <a:ext cx="2776220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SITE</a:t>
            </a:r>
            <a:r>
              <a:rPr spc="-60" dirty="0"/>
              <a:t> </a:t>
            </a:r>
            <a:r>
              <a:rPr spc="-10" dirty="0"/>
              <a:t>ORIENTATION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94618" y="2519350"/>
            <a:ext cx="75819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608" y="3107435"/>
            <a:ext cx="4937058" cy="2364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1961" y="457962"/>
            <a:ext cx="2743200" cy="1143000"/>
          </a:xfrm>
          <a:custGeom>
            <a:avLst/>
            <a:gdLst/>
            <a:ahLst/>
            <a:cxnLst/>
            <a:rect l="l" t="t" r="r" b="b"/>
            <a:pathLst>
              <a:path w="2743200" h="1143000">
                <a:moveTo>
                  <a:pt x="0" y="0"/>
                </a:moveTo>
                <a:lnTo>
                  <a:pt x="2743199" y="0"/>
                </a:lnTo>
                <a:lnTo>
                  <a:pt x="2743199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1961" y="457962"/>
            <a:ext cx="2743200" cy="1143000"/>
          </a:xfrm>
          <a:custGeom>
            <a:avLst/>
            <a:gdLst/>
            <a:ahLst/>
            <a:cxnLst/>
            <a:rect l="l" t="t" r="r" b="b"/>
            <a:pathLst>
              <a:path w="2743200" h="1143000">
                <a:moveTo>
                  <a:pt x="0" y="0"/>
                </a:moveTo>
                <a:lnTo>
                  <a:pt x="2743199" y="0"/>
                </a:lnTo>
                <a:lnTo>
                  <a:pt x="2743199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608" y="1319783"/>
            <a:ext cx="4929365" cy="1501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824464" y="2989457"/>
            <a:ext cx="2531745" cy="1927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1750">
              <a:lnSpc>
                <a:spcPct val="100000"/>
              </a:lnSpc>
            </a:pP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3/4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</a:t>
            </a:r>
            <a:endParaRPr sz="2850">
              <a:latin typeface="Calibri"/>
              <a:cs typeface="Calibri"/>
            </a:endParaRPr>
          </a:p>
          <a:p>
            <a:pPr marL="12700" marR="449580" indent="843915">
              <a:lnSpc>
                <a:spcPct val="162200"/>
              </a:lnSpc>
              <a:spcBef>
                <a:spcPts val="420"/>
              </a:spcBef>
            </a:pP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1/2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  </a:t>
            </a: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1/4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826" y="567726"/>
            <a:ext cx="141668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L</a:t>
            </a:r>
            <a:r>
              <a:rPr spc="-10" dirty="0"/>
              <a:t>A</a:t>
            </a:r>
            <a:r>
              <a:rPr spc="-5" dirty="0"/>
              <a:t>ND</a:t>
            </a:r>
            <a:r>
              <a:rPr spc="-10" dirty="0"/>
              <a:t>U</a:t>
            </a:r>
            <a:r>
              <a:rPr spc="-5" dirty="0"/>
              <a:t>SE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030224"/>
            <a:ext cx="14555647" cy="8383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036" y="6335268"/>
            <a:ext cx="3026664" cy="2938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1017" y="2035383"/>
            <a:ext cx="3624579" cy="403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885" indent="-591185">
              <a:lnSpc>
                <a:spcPct val="100000"/>
              </a:lnSpc>
              <a:buClr>
                <a:srgbClr val="221F1F"/>
              </a:buClr>
              <a:buFont typeface="Calibri"/>
              <a:buAutoNum type="alphaUcPeriod"/>
              <a:tabLst>
                <a:tab pos="603885" algn="l"/>
                <a:tab pos="604520" algn="l"/>
              </a:tabLst>
            </a:pPr>
            <a:r>
              <a:rPr sz="2400" spc="-25" dirty="0">
                <a:solidFill>
                  <a:srgbClr val="221F1F"/>
                </a:solidFill>
                <a:latin typeface="Calibri"/>
                <a:cs typeface="Calibri"/>
              </a:rPr>
              <a:t>Daily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221F1F"/>
                </a:solidFill>
                <a:latin typeface="Calibri"/>
                <a:cs typeface="Calibri"/>
              </a:rPr>
              <a:t>few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times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15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week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Once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7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week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889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221F1F"/>
                </a:solidFill>
                <a:latin typeface="Calibri"/>
                <a:cs typeface="Calibri"/>
              </a:rPr>
              <a:t>few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times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1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month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905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Once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6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month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895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 </a:t>
            </a:r>
            <a:r>
              <a:rPr sz="2400" spc="-15" dirty="0">
                <a:solidFill>
                  <a:srgbClr val="221F1F"/>
                </a:solidFill>
                <a:latin typeface="Calibri"/>
                <a:cs typeface="Calibri"/>
              </a:rPr>
              <a:t>few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times </a:t>
            </a: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sz="2400" spc="-17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year</a:t>
            </a:r>
            <a:endParaRPr sz="2400">
              <a:latin typeface="Calibri"/>
              <a:cs typeface="Calibri"/>
            </a:endParaRPr>
          </a:p>
          <a:p>
            <a:pPr marL="603885" indent="-591185">
              <a:lnSpc>
                <a:spcPct val="100000"/>
              </a:lnSpc>
              <a:spcBef>
                <a:spcPts val="1895"/>
              </a:spcBef>
              <a:buAutoNum type="alphaUcPeriod"/>
              <a:tabLst>
                <a:tab pos="603885" algn="l"/>
                <a:tab pos="604520" algn="l"/>
              </a:tabLst>
            </a:pPr>
            <a:r>
              <a:rPr sz="2400" dirty="0">
                <a:solidFill>
                  <a:srgbClr val="221F1F"/>
                </a:solidFill>
                <a:latin typeface="Calibri"/>
                <a:cs typeface="Calibri"/>
              </a:rPr>
              <a:t>I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do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not </a:t>
            </a:r>
            <a:r>
              <a:rPr sz="2400" spc="-20" dirty="0">
                <a:solidFill>
                  <a:srgbClr val="221F1F"/>
                </a:solidFill>
                <a:latin typeface="Calibri"/>
                <a:cs typeface="Calibri"/>
              </a:rPr>
              <a:t>go to</a:t>
            </a:r>
            <a:r>
              <a:rPr sz="2400" spc="-38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project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site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4255" y="477343"/>
            <a:ext cx="9971405" cy="997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95" dirty="0"/>
              <a:t> </a:t>
            </a:r>
            <a:r>
              <a:rPr spc="-10" dirty="0"/>
              <a:t>#4</a:t>
            </a: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3200" spc="-25" dirty="0">
                <a:solidFill>
                  <a:srgbClr val="221F1F"/>
                </a:solidFill>
              </a:rPr>
              <a:t>How </a:t>
            </a:r>
            <a:r>
              <a:rPr sz="3200" spc="-5" dirty="0">
                <a:solidFill>
                  <a:srgbClr val="221F1F"/>
                </a:solidFill>
              </a:rPr>
              <a:t>often </a:t>
            </a:r>
            <a:r>
              <a:rPr sz="3200" spc="-10" dirty="0">
                <a:solidFill>
                  <a:srgbClr val="221F1F"/>
                </a:solidFill>
              </a:rPr>
              <a:t>do </a:t>
            </a:r>
            <a:r>
              <a:rPr sz="3200" spc="-35" dirty="0">
                <a:solidFill>
                  <a:srgbClr val="221F1F"/>
                </a:solidFill>
              </a:rPr>
              <a:t>you </a:t>
            </a:r>
            <a:r>
              <a:rPr sz="3200" spc="-25" dirty="0">
                <a:solidFill>
                  <a:srgbClr val="221F1F"/>
                </a:solidFill>
              </a:rPr>
              <a:t>typically visit </a:t>
            </a:r>
            <a:r>
              <a:rPr sz="3200" spc="-30" dirty="0">
                <a:solidFill>
                  <a:srgbClr val="221F1F"/>
                </a:solidFill>
              </a:rPr>
              <a:t>the </a:t>
            </a:r>
            <a:r>
              <a:rPr sz="3200" spc="-35" dirty="0">
                <a:solidFill>
                  <a:srgbClr val="221F1F"/>
                </a:solidFill>
              </a:rPr>
              <a:t>park? </a:t>
            </a: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(select one</a:t>
            </a:r>
            <a:r>
              <a:rPr sz="3200" i="1" spc="-14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answer)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5400" y="1981200"/>
            <a:ext cx="8612962" cy="6401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1200" y="304800"/>
            <a:ext cx="9296399" cy="9023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94618" y="2519350"/>
            <a:ext cx="75819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7400" y="1524000"/>
            <a:ext cx="2512428" cy="1352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7323" y="5715000"/>
            <a:ext cx="3656075" cy="3549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4256" y="1441037"/>
            <a:ext cx="3390265" cy="3439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(select one</a:t>
            </a:r>
            <a:r>
              <a:rPr sz="3200" i="1" spc="-11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3200" i="1" spc="-20" dirty="0">
                <a:solidFill>
                  <a:srgbClr val="221F1F"/>
                </a:solidFill>
                <a:latin typeface="Calibri"/>
                <a:cs typeface="Calibri"/>
              </a:rPr>
              <a:t>answer)</a:t>
            </a:r>
            <a:endParaRPr sz="3200">
              <a:latin typeface="Calibri"/>
              <a:cs typeface="Calibri"/>
            </a:endParaRPr>
          </a:p>
          <a:p>
            <a:pPr marL="486409" indent="-457200">
              <a:lnSpc>
                <a:spcPct val="100000"/>
              </a:lnSpc>
              <a:spcBef>
                <a:spcPts val="840"/>
              </a:spcBef>
              <a:buAutoNum type="alphaUcPeriod"/>
              <a:tabLst>
                <a:tab pos="486409" algn="l"/>
                <a:tab pos="487045" algn="l"/>
              </a:tabLst>
            </a:pP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1/4 mile</a:t>
            </a:r>
            <a:r>
              <a:rPr sz="2400" spc="-2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radius</a:t>
            </a:r>
            <a:endParaRPr sz="2400">
              <a:latin typeface="Calibri"/>
              <a:cs typeface="Calibri"/>
            </a:endParaRPr>
          </a:p>
          <a:p>
            <a:pPr marL="486409" indent="-457200">
              <a:lnSpc>
                <a:spcPct val="100000"/>
              </a:lnSpc>
              <a:spcBef>
                <a:spcPts val="2005"/>
              </a:spcBef>
              <a:buAutoNum type="alphaUcPeriod"/>
              <a:tabLst>
                <a:tab pos="486409" algn="l"/>
                <a:tab pos="487045" algn="l"/>
              </a:tabLst>
            </a:pP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1/2 mile</a:t>
            </a:r>
            <a:r>
              <a:rPr sz="2400" spc="-2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radius</a:t>
            </a:r>
            <a:endParaRPr sz="2400">
              <a:latin typeface="Calibri"/>
              <a:cs typeface="Calibri"/>
            </a:endParaRPr>
          </a:p>
          <a:p>
            <a:pPr marL="486409" indent="-457200">
              <a:lnSpc>
                <a:spcPct val="100000"/>
              </a:lnSpc>
              <a:spcBef>
                <a:spcPts val="2005"/>
              </a:spcBef>
              <a:buAutoNum type="alphaUcPeriod"/>
              <a:tabLst>
                <a:tab pos="486409" algn="l"/>
                <a:tab pos="487045" algn="l"/>
              </a:tabLst>
            </a:pP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3/4 mile</a:t>
            </a:r>
            <a:r>
              <a:rPr sz="2400" spc="-29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radius</a:t>
            </a:r>
            <a:endParaRPr sz="2400">
              <a:latin typeface="Calibri"/>
              <a:cs typeface="Calibri"/>
            </a:endParaRPr>
          </a:p>
          <a:p>
            <a:pPr marL="486409" indent="-457200">
              <a:lnSpc>
                <a:spcPct val="100000"/>
              </a:lnSpc>
              <a:spcBef>
                <a:spcPts val="1989"/>
              </a:spcBef>
              <a:buAutoNum type="alphaUcPeriod"/>
              <a:tabLst>
                <a:tab pos="486409" algn="l"/>
                <a:tab pos="487045" algn="l"/>
              </a:tabLst>
            </a:pPr>
            <a:r>
              <a:rPr sz="2400" spc="-45" dirty="0">
                <a:solidFill>
                  <a:srgbClr val="221F1F"/>
                </a:solidFill>
                <a:latin typeface="Calibri"/>
                <a:cs typeface="Calibri"/>
              </a:rPr>
              <a:t>Within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Cold </a:t>
            </a:r>
            <a:r>
              <a:rPr sz="2400" spc="-45" dirty="0">
                <a:solidFill>
                  <a:srgbClr val="221F1F"/>
                </a:solidFill>
                <a:latin typeface="Calibri"/>
                <a:cs typeface="Calibri"/>
              </a:rPr>
              <a:t>Springs</a:t>
            </a:r>
            <a:r>
              <a:rPr sz="2400" spc="-355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area</a:t>
            </a:r>
            <a:endParaRPr sz="2400">
              <a:latin typeface="Calibri"/>
              <a:cs typeface="Calibri"/>
            </a:endParaRPr>
          </a:p>
          <a:p>
            <a:pPr marL="486409" indent="-457200">
              <a:lnSpc>
                <a:spcPct val="100000"/>
              </a:lnSpc>
              <a:spcBef>
                <a:spcPts val="2000"/>
              </a:spcBef>
              <a:buAutoNum type="alphaUcPeriod"/>
              <a:tabLst>
                <a:tab pos="486409" algn="l"/>
                <a:tab pos="487045" algn="l"/>
              </a:tabLst>
            </a:pPr>
            <a:r>
              <a:rPr sz="2400" spc="-40" dirty="0">
                <a:solidFill>
                  <a:srgbClr val="221F1F"/>
                </a:solidFill>
                <a:latin typeface="Calibri"/>
                <a:cs typeface="Calibri"/>
              </a:rPr>
              <a:t>None </a:t>
            </a:r>
            <a:r>
              <a:rPr sz="2400" spc="-30" dirty="0">
                <a:solidFill>
                  <a:srgbClr val="221F1F"/>
                </a:solidFill>
                <a:latin typeface="Calibri"/>
                <a:cs typeface="Calibri"/>
              </a:rPr>
              <a:t>of </a:t>
            </a:r>
            <a:r>
              <a:rPr sz="2400" spc="-35" dirty="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sz="2400" spc="-340" dirty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221F1F"/>
                </a:solidFill>
                <a:latin typeface="Calibri"/>
                <a:cs typeface="Calibri"/>
              </a:rPr>
              <a:t>above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09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192" y="0"/>
                </a:lnTo>
              </a:path>
            </a:pathLst>
          </a:custGeom>
          <a:ln w="12192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4256" y="477343"/>
            <a:ext cx="3153410" cy="96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ct val="100000"/>
              </a:lnSpc>
            </a:pPr>
            <a:r>
              <a:rPr spc="-15" dirty="0"/>
              <a:t>QUESTION</a:t>
            </a:r>
            <a:r>
              <a:rPr spc="-195" dirty="0"/>
              <a:t> </a:t>
            </a:r>
            <a:r>
              <a:rPr spc="-10" dirty="0"/>
              <a:t>#5</a:t>
            </a: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3200" spc="-30" dirty="0">
                <a:solidFill>
                  <a:srgbClr val="221F1F"/>
                </a:solidFill>
              </a:rPr>
              <a:t>Where </a:t>
            </a:r>
            <a:r>
              <a:rPr sz="3200" spc="-20" dirty="0">
                <a:solidFill>
                  <a:srgbClr val="221F1F"/>
                </a:solidFill>
              </a:rPr>
              <a:t>do </a:t>
            </a:r>
            <a:r>
              <a:rPr sz="3200" spc="-25" dirty="0">
                <a:solidFill>
                  <a:srgbClr val="221F1F"/>
                </a:solidFill>
              </a:rPr>
              <a:t>you</a:t>
            </a:r>
            <a:r>
              <a:rPr sz="3200" spc="-204" dirty="0">
                <a:solidFill>
                  <a:srgbClr val="221F1F"/>
                </a:solidFill>
              </a:rPr>
              <a:t> </a:t>
            </a:r>
            <a:r>
              <a:rPr sz="3200" spc="-30" dirty="0">
                <a:solidFill>
                  <a:srgbClr val="221F1F"/>
                </a:solidFill>
              </a:rPr>
              <a:t>live?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307340" y="9447530"/>
            <a:ext cx="54152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0" dirty="0">
                <a:solidFill>
                  <a:srgbClr val="EA7100"/>
                </a:solidFill>
                <a:latin typeface="Calibri"/>
                <a:cs typeface="Calibri"/>
              </a:rPr>
              <a:t>COLD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SPRINGS ELEMENTARY SCHOOL </a:t>
            </a:r>
            <a:r>
              <a:rPr sz="1800" b="1" dirty="0">
                <a:solidFill>
                  <a:srgbClr val="EA7100"/>
                </a:solidFill>
                <a:latin typeface="Calibri"/>
                <a:cs typeface="Calibri"/>
              </a:rPr>
              <a:t>|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PUBLIC</a:t>
            </a:r>
            <a:r>
              <a:rPr sz="1800" b="1" spc="40" dirty="0">
                <a:solidFill>
                  <a:srgbClr val="EA71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A7100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117829" y="9739696"/>
            <a:ext cx="11195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OCTOBER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2018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7340" y="9761093"/>
            <a:ext cx="3948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  <a:tabLst>
                <a:tab pos="1307465" algn="l"/>
              </a:tabLst>
            </a:pP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COLD</a:t>
            </a:r>
            <a:r>
              <a:rPr sz="1400" dirty="0">
                <a:solidFill>
                  <a:srgbClr val="A6A6A6"/>
                </a:solidFill>
                <a:latin typeface="Calibri"/>
                <a:cs typeface="Calibri"/>
              </a:rPr>
              <a:t> SPRINGS	</a:t>
            </a:r>
            <a:r>
              <a:rPr sz="1400" spc="-10" dirty="0">
                <a:solidFill>
                  <a:srgbClr val="A6A6A6"/>
                </a:solidFill>
                <a:latin typeface="Calibri"/>
                <a:cs typeface="Calibri"/>
              </a:rPr>
              <a:t>WASHOE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COUNTY SCHOOL</a:t>
            </a:r>
            <a:r>
              <a:rPr sz="1400" spc="-7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A6A6A6"/>
                </a:solidFill>
                <a:latin typeface="Calibri"/>
                <a:cs typeface="Calibri"/>
              </a:rPr>
              <a:t>DISTRICT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7137" y="9779598"/>
            <a:ext cx="10795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0"/>
              </a:lnSpc>
            </a:pPr>
            <a:r>
              <a:rPr sz="1300" spc="-5" dirty="0">
                <a:solidFill>
                  <a:srgbClr val="A6A6A6"/>
                </a:solidFill>
                <a:latin typeface="Calibri"/>
                <a:cs typeface="Calibri"/>
              </a:rPr>
              <a:t>•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24507" y="4451856"/>
            <a:ext cx="124269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1/4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68965" y="3747178"/>
            <a:ext cx="124269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1/2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13587" y="2989405"/>
            <a:ext cx="1242695" cy="46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5" dirty="0">
                <a:solidFill>
                  <a:srgbClr val="FF0000"/>
                </a:solidFill>
                <a:latin typeface="Calibri"/>
                <a:cs typeface="Calibri"/>
              </a:rPr>
              <a:t>3/4</a:t>
            </a:r>
            <a:r>
              <a:rPr sz="285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0000"/>
                </a:solidFill>
                <a:latin typeface="Calibri"/>
                <a:cs typeface="Calibri"/>
              </a:rPr>
              <a:t>mile</a:t>
            </a:r>
            <a:endParaRPr sz="2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857</Words>
  <Application>Microsoft Office PowerPoint</Application>
  <PresentationFormat>Custom</PresentationFormat>
  <Paragraphs>502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SITE CONTEXT</vt:lpstr>
      <vt:lpstr>PowerPoint Presentation</vt:lpstr>
      <vt:lpstr>PowerPoint Presentation</vt:lpstr>
      <vt:lpstr>COLD SPRINGS ELEMENTARY SCHOOL PUBLIC MEETING</vt:lpstr>
      <vt:lpstr>PROJECT INTRODUCTION</vt:lpstr>
      <vt:lpstr>SITE ORIENTATION</vt:lpstr>
      <vt:lpstr>LANDUSE</vt:lpstr>
      <vt:lpstr>QUESTION #4 How often do you typically visit the park? (select one answer)</vt:lpstr>
      <vt:lpstr>QUESTION #5 Where do you live?</vt:lpstr>
      <vt:lpstr>PowerPoint Presentation</vt:lpstr>
      <vt:lpstr>INTRODUCTION TO INTIAL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#7 Choose the BEST LOCATION for the Elementary School</vt:lpstr>
      <vt:lpstr>OPTION B</vt:lpstr>
      <vt:lpstr>OPTION E</vt:lpstr>
      <vt:lpstr>PowerPoint Presentation</vt:lpstr>
      <vt:lpstr>USE OF THE PARKS</vt:lpstr>
      <vt:lpstr>USE OF THE PARKS</vt:lpstr>
      <vt:lpstr>QUESTION #13 What do you usually do when visiting the park… (choose up to 3 answers)</vt:lpstr>
      <vt:lpstr>QUESTION #14 How often do you typically visit the park?</vt:lpstr>
      <vt:lpstr>QUESTION #15 Which passive programs do you think are currently missing? (select all that apply)</vt:lpstr>
      <vt:lpstr>QUESTION #16 Which active programs do you think are currently missing? (select all that apply)</vt:lpstr>
      <vt:lpstr>QUESTION #17 What do you like about the park? (choose up to 3 answers)</vt:lpstr>
      <vt:lpstr>QUESTION #18 What could be most improved? (choose up to 3 answers)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CONTEXT</dc:title>
  <dc:creator>Tyson Murray</dc:creator>
  <cp:lastModifiedBy>Purgitt, Jennifer</cp:lastModifiedBy>
  <cp:revision>3</cp:revision>
  <cp:lastPrinted>2018-11-29T21:34:46Z</cp:lastPrinted>
  <dcterms:created xsi:type="dcterms:W3CDTF">2018-11-29T13:23:45Z</dcterms:created>
  <dcterms:modified xsi:type="dcterms:W3CDTF">2018-11-29T21:49:24Z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2018-11-29T00:00:00Z</vt:filetime>
  </property>
  <property fmtid="{D5CDD505-2E9C-101B-9397-08002B2CF9AE}" pid="3" name="Creator">
    <vt:lpwstr>Adobe Acrobat Pro DC 15.6.30457</vt:lpwstr>
  </property>
  <property fmtid="{D5CDD505-2E9C-101B-9397-08002B2CF9AE}" pid="4" name="LastSaved">
    <vt:filetime>2018-11-29T00:00:00Z</vt:filetime>
  </property>
</Properties>
</file>